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>
        <p:scale>
          <a:sx n="81" d="100"/>
          <a:sy n="81" d="100"/>
        </p:scale>
        <p:origin x="-834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B0A05-1E92-4BB2-9870-B6CECF10C9DA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B222D-F76C-4F76-B846-DFEA14412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6000" r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03848" y="332656"/>
            <a:ext cx="7272808" cy="1008112"/>
          </a:xfrm>
        </p:spPr>
        <p:txBody>
          <a:bodyPr>
            <a:noAutofit/>
          </a:bodyPr>
          <a:lstStyle/>
          <a:p>
            <a:r>
              <a:rPr lang="it-IT" sz="3600" b="1" dirty="0" err="1" smtClean="0">
                <a:solidFill>
                  <a:srgbClr val="FF0000"/>
                </a:solidFill>
                <a:latin typeface="Arial Rounded MT Bold" pitchFamily="34" charset="0"/>
              </a:rPr>
              <a:t>Italian</a:t>
            </a:r>
            <a:r>
              <a:rPr lang="it-IT" sz="3600" b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br>
              <a:rPr lang="it-IT" sz="36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it-IT" sz="3600" b="1" dirty="0" err="1" smtClean="0">
                <a:solidFill>
                  <a:srgbClr val="FF0000"/>
                </a:solidFill>
                <a:latin typeface="Arial Rounded MT Bold" pitchFamily="34" charset="0"/>
              </a:rPr>
              <a:t>untranslatable</a:t>
            </a:r>
            <a:r>
              <a:rPr lang="it-IT" sz="36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it-IT" sz="36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it-IT" sz="3600" b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it-IT" sz="3600" b="1" dirty="0" err="1" smtClean="0">
                <a:solidFill>
                  <a:srgbClr val="FF0000"/>
                </a:solidFill>
                <a:latin typeface="Arial Rounded MT Bold" pitchFamily="34" charset="0"/>
              </a:rPr>
              <a:t>words</a:t>
            </a:r>
            <a:endParaRPr lang="it-IT" sz="36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21256253">
            <a:off x="76698" y="461452"/>
            <a:ext cx="2663986" cy="1669945"/>
          </a:xfrm>
        </p:spPr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FF0000"/>
                </a:solidFill>
              </a:rPr>
              <a:t>Brigante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  /</a:t>
            </a:r>
            <a:r>
              <a:rPr lang="it-IT" dirty="0" err="1" smtClean="0">
                <a:solidFill>
                  <a:srgbClr val="FF0000"/>
                </a:solidFill>
              </a:rPr>
              <a:t>bri</a:t>
            </a:r>
            <a:r>
              <a:rPr lang="it-IT" dirty="0" smtClean="0">
                <a:solidFill>
                  <a:srgbClr val="FF0000"/>
                </a:solidFill>
              </a:rPr>
              <a:t>’gante/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2852936"/>
            <a:ext cx="3888432" cy="327322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/>
              <a:t>     </a:t>
            </a:r>
            <a:r>
              <a:rPr lang="it-IT" dirty="0" err="1" smtClean="0"/>
              <a:t>It</a:t>
            </a:r>
            <a:r>
              <a:rPr lang="it-IT" dirty="0" smtClean="0"/>
              <a:t>’s a </a:t>
            </a:r>
            <a:r>
              <a:rPr lang="it-IT" dirty="0" err="1" smtClean="0"/>
              <a:t>sort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bandit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here</a:t>
            </a:r>
            <a:r>
              <a:rPr lang="it-IT" dirty="0" smtClean="0"/>
              <a:t> in Italy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a </a:t>
            </a:r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meaning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during</a:t>
            </a:r>
            <a:r>
              <a:rPr lang="it-IT" dirty="0" smtClean="0"/>
              <a:t> the </a:t>
            </a:r>
            <a:r>
              <a:rPr lang="it-IT" dirty="0" err="1" smtClean="0"/>
              <a:t>unification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/>
              <a:t>I</a:t>
            </a:r>
            <a:r>
              <a:rPr lang="it-IT" dirty="0" smtClean="0"/>
              <a:t>taly a </a:t>
            </a:r>
            <a:r>
              <a:rPr lang="it-IT" dirty="0" err="1" smtClean="0"/>
              <a:t>lot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these</a:t>
            </a:r>
            <a:r>
              <a:rPr lang="it-IT" dirty="0" smtClean="0"/>
              <a:t> people </a:t>
            </a:r>
            <a:r>
              <a:rPr lang="it-IT" dirty="0" err="1" smtClean="0"/>
              <a:t>try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rebel</a:t>
            </a:r>
            <a:r>
              <a:rPr lang="it-IT" dirty="0" smtClean="0"/>
              <a:t> </a:t>
            </a:r>
            <a:r>
              <a:rPr lang="it-IT" dirty="0" err="1" smtClean="0"/>
              <a:t>against</a:t>
            </a:r>
            <a:r>
              <a:rPr lang="it-IT" dirty="0" smtClean="0"/>
              <a:t> the </a:t>
            </a:r>
            <a:r>
              <a:rPr lang="it-IT" dirty="0" err="1" smtClean="0"/>
              <a:t>Lords</a:t>
            </a:r>
            <a:r>
              <a:rPr lang="it-IT" dirty="0" smtClean="0"/>
              <a:t> and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tiranny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" name="Immagine 3" descr="briganti_1862_from_Bisacc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23996">
            <a:off x="4976330" y="807338"/>
            <a:ext cx="2558685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2808312" cy="2492896"/>
          </a:xfrm>
        </p:spPr>
        <p:txBody>
          <a:bodyPr>
            <a:normAutofit/>
          </a:bodyPr>
          <a:lstStyle/>
          <a:p>
            <a:r>
              <a:rPr lang="it-IT" sz="3200" b="1" u="sng" dirty="0" smtClean="0">
                <a:solidFill>
                  <a:srgbClr val="FF0000"/>
                </a:solidFill>
              </a:rPr>
              <a:t>Mammismo</a:t>
            </a:r>
            <a:r>
              <a:rPr lang="it-IT" sz="3200" dirty="0" smtClean="0">
                <a:solidFill>
                  <a:srgbClr val="FF0000"/>
                </a:solidFill>
              </a:rPr>
              <a:t/>
            </a:r>
            <a:br>
              <a:rPr lang="it-IT" sz="3200" dirty="0" smtClean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  /</a:t>
            </a:r>
            <a:r>
              <a:rPr lang="it-IT" sz="3200" dirty="0" err="1" smtClean="0">
                <a:solidFill>
                  <a:srgbClr val="FF0000"/>
                </a:solidFill>
              </a:rPr>
              <a:t>mam</a:t>
            </a:r>
            <a:r>
              <a:rPr lang="it-IT" sz="3200" dirty="0" smtClean="0">
                <a:solidFill>
                  <a:srgbClr val="FF0000"/>
                </a:solidFill>
              </a:rPr>
              <a:t>’</a:t>
            </a:r>
            <a:r>
              <a:rPr lang="it-IT" sz="3200" dirty="0" err="1" smtClean="0">
                <a:solidFill>
                  <a:srgbClr val="FF0000"/>
                </a:solidFill>
              </a:rPr>
              <a:t>mizmo</a:t>
            </a:r>
            <a:r>
              <a:rPr lang="it-IT" sz="3200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2852936"/>
            <a:ext cx="4032448" cy="352839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it-IT" dirty="0" smtClean="0"/>
              <a:t>      </a:t>
            </a:r>
            <a:r>
              <a:rPr lang="it-IT" i="1" dirty="0" err="1" smtClean="0"/>
              <a:t>Unfortunately</a:t>
            </a:r>
            <a:r>
              <a:rPr lang="it-IT" i="1" dirty="0" smtClean="0"/>
              <a:t>, a </a:t>
            </a:r>
            <a:r>
              <a:rPr lang="it-IT" i="1" dirty="0" err="1" smtClean="0"/>
              <a:t>very</a:t>
            </a:r>
            <a:endParaRPr lang="it-IT" i="1" dirty="0" smtClean="0"/>
          </a:p>
          <a:p>
            <a:pPr algn="just">
              <a:buNone/>
            </a:pPr>
            <a:r>
              <a:rPr lang="it-IT" i="1" dirty="0"/>
              <a:t> </a:t>
            </a:r>
            <a:r>
              <a:rPr lang="it-IT" i="1" dirty="0" smtClean="0"/>
              <a:t>     common </a:t>
            </a:r>
            <a:r>
              <a:rPr lang="it-IT" i="1" dirty="0" err="1" smtClean="0"/>
              <a:t>Italian</a:t>
            </a:r>
            <a:r>
              <a:rPr lang="it-IT" i="1" dirty="0" smtClean="0"/>
              <a:t> </a:t>
            </a:r>
            <a:r>
              <a:rPr lang="it-IT" i="1" dirty="0" err="1" smtClean="0"/>
              <a:t>phenomena</a:t>
            </a:r>
            <a:r>
              <a:rPr lang="it-IT" i="1" dirty="0" smtClean="0"/>
              <a:t>.</a:t>
            </a:r>
          </a:p>
          <a:p>
            <a:pPr algn="just">
              <a:buNone/>
            </a:pPr>
            <a:r>
              <a:rPr lang="it-IT" i="1" dirty="0" smtClean="0"/>
              <a:t>      </a:t>
            </a:r>
            <a:r>
              <a:rPr lang="it-IT" i="1" dirty="0" err="1" smtClean="0"/>
              <a:t>This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an</a:t>
            </a:r>
            <a:r>
              <a:rPr lang="it-IT" i="1" dirty="0" smtClean="0"/>
              <a:t> </a:t>
            </a:r>
            <a:r>
              <a:rPr lang="it-IT" i="1" dirty="0" err="1" smtClean="0"/>
              <a:t>excessive</a:t>
            </a:r>
            <a:r>
              <a:rPr lang="it-IT" i="1" dirty="0" smtClean="0"/>
              <a:t> </a:t>
            </a:r>
            <a:r>
              <a:rPr lang="it-IT" i="1" dirty="0" err="1" smtClean="0"/>
              <a:t>devotion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one</a:t>
            </a:r>
            <a:r>
              <a:rPr lang="it-IT" i="1" dirty="0" smtClean="0"/>
              <a:t>’s </a:t>
            </a:r>
            <a:r>
              <a:rPr lang="it-IT" i="1" dirty="0" err="1" smtClean="0"/>
              <a:t>mother</a:t>
            </a:r>
            <a:r>
              <a:rPr lang="it-IT" i="1" dirty="0" smtClean="0"/>
              <a:t>, and </a:t>
            </a:r>
            <a:r>
              <a:rPr lang="it-IT" i="1" dirty="0" err="1" smtClean="0"/>
              <a:t>it</a:t>
            </a:r>
            <a:r>
              <a:rPr lang="it-IT" i="1" dirty="0" smtClean="0"/>
              <a:t>’s </a:t>
            </a:r>
            <a:r>
              <a:rPr lang="it-IT" i="1" dirty="0" err="1" smtClean="0"/>
              <a:t>particulary</a:t>
            </a:r>
            <a:r>
              <a:rPr lang="it-IT" i="1" dirty="0" smtClean="0"/>
              <a:t> </a:t>
            </a:r>
            <a:r>
              <a:rPr lang="it-IT" i="1" dirty="0" err="1" smtClean="0"/>
              <a:t>widespread</a:t>
            </a:r>
            <a:endParaRPr lang="it-IT" i="1" dirty="0" smtClean="0"/>
          </a:p>
          <a:p>
            <a:pPr algn="just">
              <a:buNone/>
            </a:pPr>
            <a:r>
              <a:rPr lang="it-IT" i="1" dirty="0"/>
              <a:t> </a:t>
            </a:r>
            <a:r>
              <a:rPr lang="it-IT" i="1" dirty="0" smtClean="0"/>
              <a:t>     </a:t>
            </a:r>
            <a:r>
              <a:rPr lang="it-IT" i="1" dirty="0" err="1" smtClean="0"/>
              <a:t>among</a:t>
            </a:r>
            <a:r>
              <a:rPr lang="it-IT" i="1" dirty="0" smtClean="0"/>
              <a:t> </a:t>
            </a:r>
            <a:r>
              <a:rPr lang="it-IT" i="1" dirty="0" err="1" smtClean="0"/>
              <a:t>men</a:t>
            </a:r>
            <a:r>
              <a:rPr lang="it-IT" i="1" dirty="0"/>
              <a:t> </a:t>
            </a:r>
            <a:r>
              <a:rPr lang="it-IT" i="1" dirty="0" err="1" smtClean="0"/>
              <a:t>who</a:t>
            </a:r>
            <a:r>
              <a:rPr lang="it-IT" i="1" dirty="0" smtClean="0"/>
              <a:t> can’t stand </a:t>
            </a:r>
            <a:r>
              <a:rPr lang="it-IT" i="1" dirty="0" err="1" smtClean="0"/>
              <a:t>too</a:t>
            </a:r>
            <a:r>
              <a:rPr lang="it-IT" i="1" dirty="0" smtClean="0"/>
              <a:t> far </a:t>
            </a:r>
            <a:r>
              <a:rPr lang="it-IT" i="1" dirty="0" err="1" smtClean="0"/>
              <a:t>from</a:t>
            </a:r>
            <a:r>
              <a:rPr lang="it-IT" i="1" dirty="0" smtClean="0"/>
              <a:t> </a:t>
            </a:r>
            <a:r>
              <a:rPr lang="it-IT" i="1" dirty="0" err="1" smtClean="0"/>
              <a:t>their</a:t>
            </a:r>
            <a:r>
              <a:rPr lang="it-IT" i="1" dirty="0" smtClean="0"/>
              <a:t> </a:t>
            </a:r>
            <a:r>
              <a:rPr lang="it-IT" i="1" dirty="0" err="1" smtClean="0"/>
              <a:t>mothers</a:t>
            </a:r>
            <a:r>
              <a:rPr lang="it-IT" i="1" dirty="0" smtClean="0"/>
              <a:t>, </a:t>
            </a:r>
            <a:r>
              <a:rPr lang="it-IT" i="1" dirty="0" err="1" smtClean="0"/>
              <a:t>which</a:t>
            </a:r>
            <a:r>
              <a:rPr lang="it-IT" i="1" dirty="0" smtClean="0"/>
              <a:t> are </a:t>
            </a:r>
            <a:r>
              <a:rPr lang="it-IT" i="1" dirty="0" err="1" smtClean="0"/>
              <a:t>worshipped</a:t>
            </a:r>
            <a:r>
              <a:rPr lang="it-IT" i="1" dirty="0" smtClean="0"/>
              <a:t> </a:t>
            </a:r>
            <a:r>
              <a:rPr lang="it-IT" i="1" dirty="0" err="1" smtClean="0"/>
              <a:t>like</a:t>
            </a:r>
            <a:r>
              <a:rPr lang="it-IT" i="1" dirty="0" smtClean="0"/>
              <a:t> a </a:t>
            </a:r>
            <a:r>
              <a:rPr lang="it-IT" i="1" dirty="0" err="1" smtClean="0"/>
              <a:t>Goddess</a:t>
            </a:r>
            <a:r>
              <a:rPr lang="it-IT" i="1" dirty="0" smtClean="0"/>
              <a:t>.</a:t>
            </a:r>
          </a:p>
          <a:p>
            <a:pPr algn="just">
              <a:buNone/>
            </a:pPr>
            <a:r>
              <a:rPr lang="it-IT" i="1" dirty="0"/>
              <a:t> </a:t>
            </a:r>
            <a:r>
              <a:rPr lang="it-IT" i="1" dirty="0" smtClean="0"/>
              <a:t>     </a:t>
            </a:r>
            <a:r>
              <a:rPr lang="it-IT" i="1" dirty="0" err="1" smtClean="0"/>
              <a:t>Usually</a:t>
            </a:r>
            <a:r>
              <a:rPr lang="it-IT" i="1" dirty="0" smtClean="0"/>
              <a:t>, </a:t>
            </a:r>
            <a:r>
              <a:rPr lang="it-IT" i="1" dirty="0" err="1" smtClean="0"/>
              <a:t>Italian</a:t>
            </a:r>
            <a:r>
              <a:rPr lang="it-IT" i="1" dirty="0" smtClean="0"/>
              <a:t> </a:t>
            </a:r>
            <a:r>
              <a:rPr lang="it-IT" i="1" dirty="0" err="1" smtClean="0"/>
              <a:t>girls</a:t>
            </a:r>
            <a:r>
              <a:rPr lang="it-IT" i="1" dirty="0" smtClean="0"/>
              <a:t> </a:t>
            </a:r>
            <a:r>
              <a:rPr lang="it-IT" i="1" dirty="0" err="1" smtClean="0"/>
              <a:t>find</a:t>
            </a:r>
            <a:r>
              <a:rPr lang="it-IT" i="1" dirty="0" smtClean="0"/>
              <a:t> </a:t>
            </a:r>
            <a:r>
              <a:rPr lang="it-IT" i="1" dirty="0" err="1" smtClean="0"/>
              <a:t>this</a:t>
            </a:r>
            <a:r>
              <a:rPr lang="it-IT" i="1" dirty="0" smtClean="0"/>
              <a:t> </a:t>
            </a:r>
            <a:r>
              <a:rPr lang="it-IT" i="1" dirty="0" err="1" smtClean="0"/>
              <a:t>kind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men</a:t>
            </a:r>
            <a:r>
              <a:rPr lang="it-IT" i="1" dirty="0" smtClean="0"/>
              <a:t> </a:t>
            </a:r>
            <a:r>
              <a:rPr lang="it-IT" i="1" dirty="0" err="1" smtClean="0"/>
              <a:t>very</a:t>
            </a:r>
            <a:r>
              <a:rPr lang="it-IT" i="1" dirty="0" smtClean="0"/>
              <a:t> </a:t>
            </a:r>
            <a:r>
              <a:rPr lang="it-IT" i="1" dirty="0" err="1" smtClean="0"/>
              <a:t>unsuitable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" name="Immagine 3" descr="mamm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97556">
            <a:off x="4992325" y="846145"/>
            <a:ext cx="2535745" cy="2521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21027492">
            <a:off x="75419" y="812382"/>
            <a:ext cx="2792361" cy="1143000"/>
          </a:xfrm>
        </p:spPr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FF0000"/>
                </a:solidFill>
              </a:rPr>
              <a:t>Pignatta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 /</a:t>
            </a:r>
            <a:r>
              <a:rPr lang="it-IT" dirty="0" err="1" smtClean="0">
                <a:solidFill>
                  <a:srgbClr val="FF0000"/>
                </a:solidFill>
              </a:rPr>
              <a:t>piɲ</a:t>
            </a:r>
            <a:r>
              <a:rPr lang="it-IT" dirty="0" smtClean="0">
                <a:solidFill>
                  <a:srgbClr val="FF0000"/>
                </a:solidFill>
              </a:rPr>
              <a:t>’ɲatta</a:t>
            </a:r>
            <a:r>
              <a:rPr lang="it-IT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852936"/>
            <a:ext cx="3240360" cy="3273227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</a:t>
            </a:r>
            <a:r>
              <a:rPr lang="it-IT" i="1" dirty="0" smtClean="0"/>
              <a:t>A </a:t>
            </a:r>
            <a:r>
              <a:rPr lang="it-IT" i="1" dirty="0" err="1" smtClean="0"/>
              <a:t>particular</a:t>
            </a:r>
            <a:r>
              <a:rPr lang="it-IT" i="1" dirty="0" smtClean="0"/>
              <a:t> terra-cotta </a:t>
            </a:r>
            <a:r>
              <a:rPr lang="it-IT" i="1" dirty="0" err="1" smtClean="0"/>
              <a:t>anphora</a:t>
            </a:r>
            <a:r>
              <a:rPr lang="it-IT" i="1" dirty="0" smtClean="0"/>
              <a:t> </a:t>
            </a:r>
            <a:r>
              <a:rPr lang="it-IT" i="1" dirty="0" err="1" smtClean="0"/>
              <a:t>which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used</a:t>
            </a:r>
            <a:r>
              <a:rPr lang="it-IT" i="1" dirty="0" smtClean="0"/>
              <a:t> </a:t>
            </a:r>
            <a:r>
              <a:rPr lang="it-IT" i="1" dirty="0" err="1" smtClean="0"/>
              <a:t>for</a:t>
            </a:r>
            <a:r>
              <a:rPr lang="it-IT" i="1" dirty="0" smtClean="0"/>
              <a:t> </a:t>
            </a:r>
            <a:r>
              <a:rPr lang="it-IT" i="1" dirty="0" err="1" smtClean="0"/>
              <a:t>cooking</a:t>
            </a:r>
            <a:r>
              <a:rPr lang="it-IT" i="1" dirty="0" smtClean="0"/>
              <a:t> </a:t>
            </a:r>
            <a:r>
              <a:rPr lang="it-IT" i="1" dirty="0" err="1" smtClean="0"/>
              <a:t>legumes</a:t>
            </a:r>
            <a:r>
              <a:rPr lang="it-IT" i="1" dirty="0" smtClean="0"/>
              <a:t>.</a:t>
            </a:r>
            <a:endParaRPr lang="it-IT" i="1" dirty="0"/>
          </a:p>
        </p:txBody>
      </p:sp>
      <p:pic>
        <p:nvPicPr>
          <p:cNvPr id="4" name="Immagine 3" descr="pigna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25634">
            <a:off x="5004048" y="836712"/>
            <a:ext cx="2520280" cy="2558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1954560" cy="1008112"/>
          </a:xfrm>
        </p:spPr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FF0000"/>
                </a:solidFill>
              </a:rPr>
              <a:t>Mah!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/ma:/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2852935"/>
            <a:ext cx="3960440" cy="316835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/>
              <a:t>     </a:t>
            </a:r>
            <a:r>
              <a:rPr lang="it-IT" i="1" dirty="0" smtClean="0"/>
              <a:t>A word </a:t>
            </a:r>
            <a:r>
              <a:rPr lang="it-IT" i="1" dirty="0" err="1" smtClean="0"/>
              <a:t>with</a:t>
            </a:r>
            <a:r>
              <a:rPr lang="it-IT" i="1" dirty="0" smtClean="0"/>
              <a:t> no </a:t>
            </a:r>
            <a:r>
              <a:rPr lang="it-IT" i="1" dirty="0" err="1" smtClean="0"/>
              <a:t>meaning</a:t>
            </a:r>
            <a:r>
              <a:rPr lang="it-IT" i="1" dirty="0" smtClean="0"/>
              <a:t>, a </a:t>
            </a:r>
            <a:r>
              <a:rPr lang="it-IT" i="1" dirty="0" err="1" smtClean="0"/>
              <a:t>saying</a:t>
            </a:r>
            <a:r>
              <a:rPr lang="it-IT" i="1" dirty="0" smtClean="0"/>
              <a:t> </a:t>
            </a:r>
            <a:r>
              <a:rPr lang="it-IT" i="1" dirty="0" err="1" smtClean="0"/>
              <a:t>that</a:t>
            </a:r>
            <a:r>
              <a:rPr lang="it-IT" i="1" dirty="0" smtClean="0"/>
              <a:t> </a:t>
            </a:r>
            <a:r>
              <a:rPr lang="it-IT" i="1" dirty="0" err="1" smtClean="0"/>
              <a:t>you</a:t>
            </a:r>
            <a:r>
              <a:rPr lang="it-IT" i="1" dirty="0" smtClean="0"/>
              <a:t> can </a:t>
            </a:r>
            <a:r>
              <a:rPr lang="it-IT" i="1" dirty="0" err="1" smtClean="0"/>
              <a:t>use</a:t>
            </a:r>
            <a:r>
              <a:rPr lang="it-IT" i="1" dirty="0" smtClean="0"/>
              <a:t> </a:t>
            </a:r>
            <a:r>
              <a:rPr lang="it-IT" i="1" dirty="0" err="1"/>
              <a:t>w</a:t>
            </a:r>
            <a:r>
              <a:rPr lang="it-IT" i="1" dirty="0" err="1" smtClean="0"/>
              <a:t>hen</a:t>
            </a:r>
            <a:r>
              <a:rPr lang="it-IT" i="1" dirty="0" smtClean="0"/>
              <a:t> </a:t>
            </a:r>
            <a:r>
              <a:rPr lang="it-IT" i="1" dirty="0" err="1" smtClean="0"/>
              <a:t>you</a:t>
            </a:r>
            <a:r>
              <a:rPr lang="it-IT" i="1" dirty="0" smtClean="0"/>
              <a:t> don’t </a:t>
            </a:r>
            <a:r>
              <a:rPr lang="it-IT" i="1" dirty="0" err="1" smtClean="0"/>
              <a:t>know</a:t>
            </a:r>
            <a:r>
              <a:rPr lang="it-IT" i="1" dirty="0" smtClean="0"/>
              <a:t> </a:t>
            </a:r>
            <a:r>
              <a:rPr lang="it-IT" i="1" dirty="0" err="1" smtClean="0"/>
              <a:t>what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say</a:t>
            </a:r>
            <a:r>
              <a:rPr lang="it-IT" i="1" dirty="0"/>
              <a:t> </a:t>
            </a:r>
            <a:r>
              <a:rPr lang="it-IT" i="1" dirty="0" smtClean="0"/>
              <a:t>or do, </a:t>
            </a:r>
            <a:r>
              <a:rPr lang="it-IT" i="1" dirty="0" err="1" smtClean="0"/>
              <a:t>when</a:t>
            </a:r>
            <a:r>
              <a:rPr lang="it-IT" i="1" dirty="0" smtClean="0"/>
              <a:t> </a:t>
            </a:r>
            <a:r>
              <a:rPr lang="it-IT" i="1" dirty="0" err="1" smtClean="0"/>
              <a:t>you</a:t>
            </a:r>
            <a:r>
              <a:rPr lang="it-IT" i="1" dirty="0" smtClean="0"/>
              <a:t> are in </a:t>
            </a:r>
            <a:r>
              <a:rPr lang="it-IT" i="1" dirty="0" err="1" smtClean="0"/>
              <a:t>doubt</a:t>
            </a:r>
            <a:r>
              <a:rPr lang="it-IT" i="1" dirty="0" smtClean="0"/>
              <a:t>, or </a:t>
            </a:r>
            <a:r>
              <a:rPr lang="it-IT" i="1" dirty="0" err="1" smtClean="0"/>
              <a:t>upset</a:t>
            </a:r>
            <a:r>
              <a:rPr lang="it-IT" i="1" dirty="0" smtClean="0"/>
              <a:t>, </a:t>
            </a:r>
            <a:r>
              <a:rPr lang="it-IT" i="1" dirty="0" err="1" smtClean="0"/>
              <a:t>similar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“ </a:t>
            </a:r>
            <a:r>
              <a:rPr lang="it-IT" i="1" dirty="0" err="1" smtClean="0"/>
              <a:t>who</a:t>
            </a:r>
            <a:r>
              <a:rPr lang="it-IT" i="1" dirty="0" smtClean="0"/>
              <a:t> </a:t>
            </a:r>
            <a:r>
              <a:rPr lang="it-IT" i="1" dirty="0" err="1" smtClean="0"/>
              <a:t>knows</a:t>
            </a:r>
            <a:r>
              <a:rPr lang="it-IT" i="1" dirty="0" smtClean="0"/>
              <a:t>?” .</a:t>
            </a:r>
            <a:endParaRPr lang="it-IT" i="1" dirty="0"/>
          </a:p>
        </p:txBody>
      </p:sp>
      <p:pic>
        <p:nvPicPr>
          <p:cNvPr id="4" name="Immagine 3" descr="ma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99572">
            <a:off x="4994149" y="809474"/>
            <a:ext cx="2576006" cy="2553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2026568" cy="86895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4000" dirty="0" smtClean="0">
                <a:solidFill>
                  <a:srgbClr val="FF0000"/>
                </a:solidFill>
              </a:rPr>
              <a:t>Ti voglio bene</a:t>
            </a:r>
            <a:br>
              <a:rPr lang="it-IT" sz="4000" dirty="0" smtClean="0">
                <a:solidFill>
                  <a:srgbClr val="FF0000"/>
                </a:solidFill>
              </a:rPr>
            </a:br>
            <a:r>
              <a:rPr lang="it-IT" sz="4000" dirty="0" smtClean="0">
                <a:solidFill>
                  <a:srgbClr val="FF0000"/>
                </a:solidFill>
              </a:rPr>
              <a:t>/ti voʎio ‘bene/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2708919"/>
            <a:ext cx="4032448" cy="374441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     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 </a:t>
            </a:r>
            <a:r>
              <a:rPr lang="it-IT" i="1" dirty="0" err="1" smtClean="0"/>
              <a:t>This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a common </a:t>
            </a:r>
            <a:r>
              <a:rPr lang="it-IT" i="1" dirty="0" err="1" smtClean="0"/>
              <a:t>expression</a:t>
            </a:r>
            <a:r>
              <a:rPr lang="it-IT" i="1" dirty="0" smtClean="0"/>
              <a:t> </a:t>
            </a:r>
            <a:r>
              <a:rPr lang="it-IT" i="1" dirty="0" err="1" smtClean="0"/>
              <a:t>that</a:t>
            </a:r>
            <a:r>
              <a:rPr lang="it-IT" i="1" dirty="0" smtClean="0"/>
              <a:t> </a:t>
            </a:r>
            <a:r>
              <a:rPr lang="it-IT" i="1" dirty="0" err="1" smtClean="0"/>
              <a:t>you</a:t>
            </a:r>
            <a:r>
              <a:rPr lang="it-IT" i="1" dirty="0" smtClean="0"/>
              <a:t> can </a:t>
            </a:r>
            <a:r>
              <a:rPr lang="it-IT" i="1" dirty="0" err="1" smtClean="0"/>
              <a:t>use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say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your</a:t>
            </a:r>
            <a:r>
              <a:rPr lang="it-IT" i="1" dirty="0" smtClean="0"/>
              <a:t> friend, </a:t>
            </a:r>
            <a:r>
              <a:rPr lang="it-IT" i="1" dirty="0" err="1" smtClean="0"/>
              <a:t>your</a:t>
            </a:r>
            <a:r>
              <a:rPr lang="it-IT" i="1" dirty="0" smtClean="0"/>
              <a:t> </a:t>
            </a:r>
            <a:r>
              <a:rPr lang="it-IT" i="1" dirty="0" err="1" smtClean="0"/>
              <a:t>parents</a:t>
            </a:r>
            <a:r>
              <a:rPr lang="it-IT" i="1" dirty="0" smtClean="0"/>
              <a:t> or </a:t>
            </a:r>
            <a:r>
              <a:rPr lang="it-IT" i="1" dirty="0" err="1" smtClean="0"/>
              <a:t>someone</a:t>
            </a:r>
            <a:r>
              <a:rPr lang="it-IT" i="1" dirty="0" smtClean="0"/>
              <a:t> else </a:t>
            </a:r>
            <a:r>
              <a:rPr lang="it-IT" i="1" dirty="0" err="1" smtClean="0"/>
              <a:t>that</a:t>
            </a:r>
            <a:r>
              <a:rPr lang="it-IT" i="1" dirty="0" smtClean="0"/>
              <a:t> </a:t>
            </a:r>
            <a:r>
              <a:rPr lang="it-IT" i="1" dirty="0" err="1" smtClean="0"/>
              <a:t>you</a:t>
            </a:r>
            <a:r>
              <a:rPr lang="it-IT" i="1" dirty="0"/>
              <a:t> </a:t>
            </a:r>
            <a:r>
              <a:rPr lang="it-IT" i="1" dirty="0" smtClean="0"/>
              <a:t>…”love </a:t>
            </a:r>
            <a:r>
              <a:rPr lang="it-IT" i="1" dirty="0" err="1" smtClean="0"/>
              <a:t>them</a:t>
            </a:r>
            <a:r>
              <a:rPr lang="it-IT" i="1" dirty="0" smtClean="0"/>
              <a:t>? “</a:t>
            </a:r>
            <a:br>
              <a:rPr lang="it-IT" i="1" dirty="0" smtClean="0"/>
            </a:br>
            <a:r>
              <a:rPr lang="it-IT" i="1" dirty="0" err="1" smtClean="0"/>
              <a:t>Well</a:t>
            </a:r>
            <a:r>
              <a:rPr lang="it-IT" i="1" dirty="0" smtClean="0"/>
              <a:t>, </a:t>
            </a:r>
            <a:r>
              <a:rPr lang="it-IT" i="1" dirty="0" err="1" smtClean="0"/>
              <a:t>it</a:t>
            </a:r>
            <a:r>
              <a:rPr lang="it-IT" i="1" dirty="0" smtClean="0"/>
              <a:t>’s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that</a:t>
            </a:r>
            <a:r>
              <a:rPr lang="it-IT" i="1" dirty="0" smtClean="0"/>
              <a:t> way. </a:t>
            </a:r>
            <a:br>
              <a:rPr lang="it-IT" i="1" dirty="0" smtClean="0"/>
            </a:br>
            <a:r>
              <a:rPr lang="it-IT" i="1" dirty="0" err="1" smtClean="0"/>
              <a:t>When</a:t>
            </a:r>
            <a:r>
              <a:rPr lang="it-IT" i="1" dirty="0" smtClean="0"/>
              <a:t> </a:t>
            </a:r>
            <a:r>
              <a:rPr lang="it-IT" i="1" dirty="0" err="1" smtClean="0"/>
              <a:t>we</a:t>
            </a:r>
            <a:r>
              <a:rPr lang="it-IT" i="1" dirty="0" smtClean="0"/>
              <a:t> love </a:t>
            </a:r>
            <a:r>
              <a:rPr lang="it-IT" i="1" dirty="0" err="1" smtClean="0"/>
              <a:t>someone</a:t>
            </a:r>
            <a:r>
              <a:rPr lang="it-IT" i="1" dirty="0" smtClean="0"/>
              <a:t>, </a:t>
            </a:r>
            <a:r>
              <a:rPr lang="it-IT" i="1" dirty="0" err="1" smtClean="0"/>
              <a:t>for</a:t>
            </a:r>
            <a:r>
              <a:rPr lang="it-IT" i="1" dirty="0" smtClean="0"/>
              <a:t> </a:t>
            </a:r>
            <a:r>
              <a:rPr lang="it-IT" i="1" dirty="0" err="1" smtClean="0"/>
              <a:t>example</a:t>
            </a:r>
            <a:r>
              <a:rPr lang="it-IT" i="1" dirty="0" smtClean="0"/>
              <a:t> a </a:t>
            </a:r>
            <a:r>
              <a:rPr lang="it-IT" i="1" dirty="0" err="1" smtClean="0"/>
              <a:t>husband</a:t>
            </a:r>
            <a:r>
              <a:rPr lang="it-IT" i="1" dirty="0" smtClean="0"/>
              <a:t>, </a:t>
            </a:r>
            <a:r>
              <a:rPr lang="it-IT" i="1" dirty="0" err="1" smtClean="0"/>
              <a:t>we</a:t>
            </a:r>
            <a:r>
              <a:rPr lang="it-IT" i="1" dirty="0" smtClean="0"/>
              <a:t> </a:t>
            </a:r>
            <a:r>
              <a:rPr lang="it-IT" i="1" dirty="0" err="1" smtClean="0"/>
              <a:t>say</a:t>
            </a:r>
            <a:r>
              <a:rPr lang="it-IT" i="1" dirty="0" smtClean="0"/>
              <a:t> “ ti amo”, </a:t>
            </a:r>
            <a:r>
              <a:rPr lang="it-IT" i="1" dirty="0" err="1" smtClean="0"/>
              <a:t>that</a:t>
            </a:r>
            <a:r>
              <a:rPr lang="it-IT" i="1" dirty="0" smtClean="0"/>
              <a:t> </a:t>
            </a:r>
            <a:r>
              <a:rPr lang="it-IT" i="1" dirty="0" err="1" smtClean="0"/>
              <a:t>it</a:t>
            </a:r>
            <a:r>
              <a:rPr lang="it-IT" i="1" dirty="0" smtClean="0"/>
              <a:t>’s </a:t>
            </a:r>
            <a:r>
              <a:rPr lang="it-IT" i="1" dirty="0" err="1" smtClean="0"/>
              <a:t>linked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love.</a:t>
            </a:r>
            <a:br>
              <a:rPr lang="it-IT" i="1" dirty="0" smtClean="0"/>
            </a:br>
            <a:r>
              <a:rPr lang="it-IT" i="1" dirty="0" err="1" smtClean="0"/>
              <a:t>If</a:t>
            </a:r>
            <a:r>
              <a:rPr lang="it-IT" i="1" dirty="0" smtClean="0"/>
              <a:t> </a:t>
            </a:r>
            <a:r>
              <a:rPr lang="it-IT" i="1" dirty="0" err="1" smtClean="0"/>
              <a:t>we</a:t>
            </a:r>
            <a:r>
              <a:rPr lang="it-IT" i="1" dirty="0" smtClean="0"/>
              <a:t> </a:t>
            </a:r>
            <a:r>
              <a:rPr lang="it-IT" i="1" dirty="0" err="1" smtClean="0"/>
              <a:t>say</a:t>
            </a:r>
            <a:r>
              <a:rPr lang="it-IT" i="1" dirty="0" smtClean="0"/>
              <a:t> “ ti voglio bene! “ </a:t>
            </a:r>
            <a:r>
              <a:rPr lang="it-IT" i="1" dirty="0" err="1" smtClean="0"/>
              <a:t>to</a:t>
            </a:r>
            <a:r>
              <a:rPr lang="it-IT" i="1" dirty="0" smtClean="0"/>
              <a:t> a friend,</a:t>
            </a:r>
            <a:r>
              <a:rPr lang="it-IT" i="1" dirty="0" err="1" smtClean="0"/>
              <a:t>it</a:t>
            </a:r>
            <a:r>
              <a:rPr lang="it-IT" i="1" dirty="0" smtClean="0"/>
              <a:t>’s </a:t>
            </a:r>
            <a:r>
              <a:rPr lang="it-IT" i="1" dirty="0" err="1" smtClean="0"/>
              <a:t>affection</a:t>
            </a:r>
            <a:r>
              <a:rPr lang="it-IT" i="1" dirty="0" smtClean="0"/>
              <a:t>. </a:t>
            </a:r>
            <a:br>
              <a:rPr lang="it-IT" i="1" dirty="0" smtClean="0"/>
            </a:br>
            <a:endParaRPr lang="it-IT" i="1" dirty="0"/>
          </a:p>
        </p:txBody>
      </p:sp>
      <p:pic>
        <p:nvPicPr>
          <p:cNvPr id="4" name="Immagine 3" descr="ti voglio be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88957">
            <a:off x="4979637" y="831425"/>
            <a:ext cx="2552945" cy="24570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628800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u="sng" dirty="0" err="1" smtClean="0">
                <a:solidFill>
                  <a:srgbClr val="FF0000"/>
                </a:solidFill>
              </a:rPr>
              <a:t>Frago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/’</a:t>
            </a:r>
            <a:r>
              <a:rPr lang="it-IT" dirty="0" err="1" smtClean="0">
                <a:solidFill>
                  <a:srgbClr val="FF0000"/>
                </a:solidFill>
              </a:rPr>
              <a:t>frago</a:t>
            </a:r>
            <a:r>
              <a:rPr lang="it-IT" dirty="0" smtClean="0">
                <a:solidFill>
                  <a:srgbClr val="FF0000"/>
                </a:solidFill>
              </a:rPr>
              <a:t>/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2420888"/>
            <a:ext cx="7715200" cy="3705275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43608" y="2996952"/>
            <a:ext cx="36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 </a:t>
            </a:r>
            <a:r>
              <a:rPr lang="it-IT" sz="2400" i="1" dirty="0" err="1" smtClean="0"/>
              <a:t>It</a:t>
            </a:r>
            <a:r>
              <a:rPr lang="it-IT" sz="2400" i="1" dirty="0" smtClean="0"/>
              <a:t>’s the </a:t>
            </a:r>
            <a:r>
              <a:rPr lang="it-IT" sz="2400" i="1" dirty="0" err="1" smtClean="0"/>
              <a:t>poetic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noise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that</a:t>
            </a:r>
            <a:r>
              <a:rPr lang="it-IT" sz="2400" i="1" dirty="0" smtClean="0"/>
              <a:t> the </a:t>
            </a:r>
            <a:r>
              <a:rPr lang="it-IT" sz="2400" i="1" dirty="0" err="1" smtClean="0"/>
              <a:t>sea-waves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make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when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they</a:t>
            </a:r>
            <a:r>
              <a:rPr lang="it-IT" sz="2400" i="1" dirty="0" smtClean="0"/>
              <a:t> smash </a:t>
            </a:r>
            <a:r>
              <a:rPr lang="it-IT" sz="2400" i="1" dirty="0" err="1" smtClean="0"/>
              <a:t>into</a:t>
            </a:r>
            <a:r>
              <a:rPr lang="it-IT" sz="2400" i="1" dirty="0" smtClean="0"/>
              <a:t> the </a:t>
            </a:r>
            <a:r>
              <a:rPr lang="it-IT" sz="2400" i="1" dirty="0" err="1" smtClean="0"/>
              <a:t>shoreline</a:t>
            </a:r>
            <a:r>
              <a:rPr lang="it-IT" sz="2400" i="1" dirty="0" smtClean="0"/>
              <a:t>.</a:t>
            </a:r>
            <a:endParaRPr lang="it-IT" sz="2400" i="1" dirty="0"/>
          </a:p>
        </p:txBody>
      </p:sp>
      <p:pic>
        <p:nvPicPr>
          <p:cNvPr id="6" name="Immagine 5" descr="frag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26761">
            <a:off x="4999293" y="763394"/>
            <a:ext cx="2597985" cy="25301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Everywhere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Italians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are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known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their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extraordinary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way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making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people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understand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what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are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saying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expecially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gestures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b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Well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are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going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focus on some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Italian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words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whereby no equivalent text or utterance can be found in another language when translated, because it’s a sort of lexical gap for the other countries. </a:t>
            </a:r>
            <a:b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Are you ready? </a:t>
            </a:r>
            <a:b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Let’s start!!</a:t>
            </a:r>
            <a:endParaRPr lang="it-IT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628800" y="548680"/>
            <a:ext cx="8229600" cy="1765275"/>
          </a:xfrm>
        </p:spPr>
        <p:txBody>
          <a:bodyPr/>
          <a:lstStyle/>
          <a:p>
            <a:r>
              <a:rPr lang="it-IT" b="1" u="sng" dirty="0" smtClean="0">
                <a:solidFill>
                  <a:srgbClr val="FF0000"/>
                </a:solidFill>
              </a:rPr>
              <a:t>Ponte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/’ponte</a:t>
            </a:r>
            <a:r>
              <a:rPr lang="it-IT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2852936"/>
            <a:ext cx="3960440" cy="331236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it-IT" dirty="0" smtClean="0"/>
              <a:t>      </a:t>
            </a:r>
            <a:r>
              <a:rPr lang="it-IT" i="1" dirty="0" smtClean="0"/>
              <a:t>No.. </a:t>
            </a:r>
            <a:r>
              <a:rPr lang="it-IT" i="1" dirty="0" err="1" smtClean="0"/>
              <a:t>We</a:t>
            </a:r>
            <a:r>
              <a:rPr lang="it-IT" i="1" dirty="0" smtClean="0"/>
              <a:t> are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talking</a:t>
            </a:r>
            <a:r>
              <a:rPr lang="it-IT" i="1" dirty="0" smtClean="0"/>
              <a:t> </a:t>
            </a:r>
            <a:r>
              <a:rPr lang="it-IT" i="1" dirty="0" err="1" smtClean="0"/>
              <a:t>about</a:t>
            </a:r>
            <a:r>
              <a:rPr lang="it-IT" i="1" dirty="0" smtClean="0"/>
              <a:t> a bridge. </a:t>
            </a:r>
            <a:r>
              <a:rPr lang="it-IT" i="1" dirty="0" err="1" smtClean="0"/>
              <a:t>It</a:t>
            </a:r>
            <a:r>
              <a:rPr lang="it-IT" i="1" dirty="0"/>
              <a:t> </a:t>
            </a:r>
            <a:r>
              <a:rPr lang="it-IT" i="1" dirty="0" err="1" smtClean="0"/>
              <a:t>has</a:t>
            </a:r>
            <a:r>
              <a:rPr lang="it-IT" i="1" dirty="0" smtClean="0"/>
              <a:t> </a:t>
            </a:r>
            <a:r>
              <a:rPr lang="it-IT" i="1" dirty="0" err="1" smtClean="0"/>
              <a:t>also</a:t>
            </a:r>
            <a:r>
              <a:rPr lang="it-IT" i="1" dirty="0" smtClean="0"/>
              <a:t> </a:t>
            </a:r>
            <a:r>
              <a:rPr lang="it-IT" i="1" dirty="0" err="1" smtClean="0"/>
              <a:t>this</a:t>
            </a:r>
            <a:r>
              <a:rPr lang="it-IT" i="1" dirty="0" smtClean="0"/>
              <a:t> </a:t>
            </a:r>
            <a:r>
              <a:rPr lang="it-IT" i="1" dirty="0" err="1" smtClean="0"/>
              <a:t>meaning</a:t>
            </a:r>
            <a:r>
              <a:rPr lang="it-IT" i="1" dirty="0" smtClean="0"/>
              <a:t>, </a:t>
            </a:r>
            <a:r>
              <a:rPr lang="it-IT" i="1" dirty="0" err="1" smtClean="0"/>
              <a:t>but</a:t>
            </a:r>
            <a:r>
              <a:rPr lang="it-IT" i="1" dirty="0" smtClean="0"/>
              <a:t> </a:t>
            </a:r>
            <a:r>
              <a:rPr lang="it-IT" i="1" dirty="0" err="1" smtClean="0"/>
              <a:t>we</a:t>
            </a:r>
            <a:r>
              <a:rPr lang="it-IT" i="1" dirty="0" smtClean="0"/>
              <a:t> </a:t>
            </a:r>
            <a:r>
              <a:rPr lang="it-IT" i="1" dirty="0" err="1" smtClean="0"/>
              <a:t>use</a:t>
            </a:r>
            <a:r>
              <a:rPr lang="it-IT" i="1" dirty="0"/>
              <a:t> </a:t>
            </a:r>
            <a:r>
              <a:rPr lang="it-IT" i="1" dirty="0" err="1" smtClean="0"/>
              <a:t>this</a:t>
            </a:r>
            <a:r>
              <a:rPr lang="it-IT" i="1" dirty="0" smtClean="0"/>
              <a:t> word </a:t>
            </a:r>
            <a:r>
              <a:rPr lang="it-IT" i="1" dirty="0" err="1" smtClean="0"/>
              <a:t>also</a:t>
            </a:r>
            <a:r>
              <a:rPr lang="it-IT" i="1" dirty="0" smtClean="0"/>
              <a:t> in a </a:t>
            </a:r>
            <a:r>
              <a:rPr lang="it-IT" i="1" dirty="0" err="1" smtClean="0"/>
              <a:t>different</a:t>
            </a:r>
            <a:r>
              <a:rPr lang="it-IT" i="1" dirty="0" smtClean="0"/>
              <a:t>   contest. </a:t>
            </a:r>
            <a:r>
              <a:rPr lang="it-IT" i="1" dirty="0"/>
              <a:t>S</a:t>
            </a:r>
            <a:r>
              <a:rPr lang="it-IT" i="1" dirty="0" smtClean="0"/>
              <a:t>o </a:t>
            </a:r>
            <a:r>
              <a:rPr lang="it-IT" i="1" dirty="0" err="1" smtClean="0"/>
              <a:t>we</a:t>
            </a:r>
            <a:r>
              <a:rPr lang="it-IT" i="1" dirty="0" smtClean="0"/>
              <a:t> </a:t>
            </a:r>
            <a:r>
              <a:rPr lang="it-IT" i="1" dirty="0" err="1" smtClean="0"/>
              <a:t>make</a:t>
            </a:r>
            <a:r>
              <a:rPr lang="it-IT" i="1" dirty="0" smtClean="0"/>
              <a:t> a ‘ponte’  (</a:t>
            </a:r>
            <a:r>
              <a:rPr lang="it-IT" i="1" dirty="0" err="1" smtClean="0"/>
              <a:t>literally</a:t>
            </a:r>
            <a:r>
              <a:rPr lang="it-IT" i="1" dirty="0" smtClean="0"/>
              <a:t>: </a:t>
            </a:r>
            <a:r>
              <a:rPr lang="it-IT" i="1" dirty="0" err="1" smtClean="0"/>
              <a:t>make</a:t>
            </a:r>
            <a:r>
              <a:rPr lang="it-IT" i="1" dirty="0" smtClean="0"/>
              <a:t> a bridge .. </a:t>
            </a:r>
            <a:r>
              <a:rPr lang="it-IT" i="1" dirty="0" err="1" smtClean="0"/>
              <a:t>Not</a:t>
            </a:r>
            <a:r>
              <a:rPr lang="it-IT" i="1" dirty="0" smtClean="0"/>
              <a:t> building </a:t>
            </a:r>
            <a:r>
              <a:rPr lang="it-IT" i="1" dirty="0" err="1" smtClean="0"/>
              <a:t>it</a:t>
            </a:r>
            <a:r>
              <a:rPr lang="it-IT" i="1" dirty="0" smtClean="0"/>
              <a:t>! ) </a:t>
            </a:r>
            <a:r>
              <a:rPr lang="it-IT" i="1" dirty="0" err="1" smtClean="0"/>
              <a:t>when</a:t>
            </a:r>
            <a:r>
              <a:rPr lang="it-IT" i="1" dirty="0" smtClean="0"/>
              <a:t> </a:t>
            </a:r>
            <a:r>
              <a:rPr lang="it-IT" i="1" dirty="0" err="1" smtClean="0"/>
              <a:t>we</a:t>
            </a:r>
            <a:r>
              <a:rPr lang="it-IT" i="1" dirty="0" smtClean="0"/>
              <a:t> drag on </a:t>
            </a:r>
            <a:r>
              <a:rPr lang="it-IT" i="1" dirty="0" err="1" smtClean="0"/>
              <a:t>our</a:t>
            </a:r>
            <a:r>
              <a:rPr lang="it-IT" i="1" dirty="0" smtClean="0"/>
              <a:t> </a:t>
            </a:r>
            <a:r>
              <a:rPr lang="it-IT" i="1" dirty="0" err="1" smtClean="0"/>
              <a:t>days</a:t>
            </a:r>
            <a:r>
              <a:rPr lang="it-IT" i="1" dirty="0" smtClean="0"/>
              <a:t> off.</a:t>
            </a:r>
            <a:endParaRPr lang="it-IT" i="1" dirty="0"/>
          </a:p>
        </p:txBody>
      </p:sp>
      <p:pic>
        <p:nvPicPr>
          <p:cNvPr id="4" name="Immagine 3" descr="pon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37765">
            <a:off x="5051433" y="836406"/>
            <a:ext cx="2475621" cy="2536490"/>
          </a:xfrm>
          <a:prstGeom prst="rect">
            <a:avLst/>
          </a:prstGeom>
        </p:spPr>
      </p:pic>
      <p:sp>
        <p:nvSpPr>
          <p:cNvPr id="5" name="Per 4"/>
          <p:cNvSpPr/>
          <p:nvPr/>
        </p:nvSpPr>
        <p:spPr>
          <a:xfrm>
            <a:off x="5364088" y="1412776"/>
            <a:ext cx="1440160" cy="20882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 descr="ponte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09912">
            <a:off x="6340472" y="3737526"/>
            <a:ext cx="2570334" cy="25409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700808" y="62068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  </a:t>
            </a:r>
            <a:r>
              <a:rPr lang="it-IT" b="1" u="sng" dirty="0" smtClean="0">
                <a:solidFill>
                  <a:srgbClr val="FF0000"/>
                </a:solidFill>
              </a:rPr>
              <a:t>Befana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   /</a:t>
            </a:r>
            <a:r>
              <a:rPr lang="it-IT" dirty="0" err="1" smtClean="0">
                <a:solidFill>
                  <a:srgbClr val="FF0000"/>
                </a:solidFill>
              </a:rPr>
              <a:t>be</a:t>
            </a:r>
            <a:r>
              <a:rPr lang="it-IT" dirty="0" smtClean="0">
                <a:solidFill>
                  <a:srgbClr val="FF0000"/>
                </a:solidFill>
              </a:rPr>
              <a:t>’fa:</a:t>
            </a:r>
            <a:r>
              <a:rPr lang="it-IT" dirty="0" err="1" smtClean="0">
                <a:solidFill>
                  <a:srgbClr val="FF0000"/>
                </a:solidFill>
              </a:rPr>
              <a:t>na</a:t>
            </a:r>
            <a:r>
              <a:rPr lang="it-IT" dirty="0" smtClean="0">
                <a:solidFill>
                  <a:srgbClr val="FF0000"/>
                </a:solidFill>
              </a:rPr>
              <a:t>/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924944"/>
            <a:ext cx="4032448" cy="39330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800" i="1" dirty="0" smtClean="0"/>
              <a:t>     A “Befana” </a:t>
            </a:r>
            <a:r>
              <a:rPr lang="it-IT" sz="2800" i="1" dirty="0" err="1" smtClean="0"/>
              <a:t>is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an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old</a:t>
            </a:r>
            <a:r>
              <a:rPr lang="it-IT" sz="2800" i="1" dirty="0" smtClean="0"/>
              <a:t> (</a:t>
            </a:r>
            <a:r>
              <a:rPr lang="it-IT" sz="2800" i="1" dirty="0" err="1" smtClean="0"/>
              <a:t>also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ugly</a:t>
            </a:r>
            <a:r>
              <a:rPr lang="it-IT" sz="2800" i="1" dirty="0" smtClean="0"/>
              <a:t> ) woman </a:t>
            </a:r>
            <a:r>
              <a:rPr lang="it-IT" sz="2800" i="1" dirty="0" err="1" smtClean="0"/>
              <a:t>who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looks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like</a:t>
            </a:r>
            <a:r>
              <a:rPr lang="it-IT" sz="2800" i="1" dirty="0" smtClean="0"/>
              <a:t> a </a:t>
            </a:r>
            <a:r>
              <a:rPr lang="it-IT" sz="2800" i="1" dirty="0" err="1" smtClean="0"/>
              <a:t>good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witch</a:t>
            </a:r>
            <a:r>
              <a:rPr lang="it-IT" sz="2800" i="1" dirty="0" smtClean="0"/>
              <a:t>, </a:t>
            </a:r>
            <a:r>
              <a:rPr lang="it-IT" sz="2800" i="1" dirty="0" err="1" smtClean="0"/>
              <a:t>that</a:t>
            </a:r>
            <a:r>
              <a:rPr lang="it-IT" sz="2800" i="1" dirty="0" smtClean="0"/>
              <a:t> on </a:t>
            </a:r>
            <a:r>
              <a:rPr lang="it-IT" sz="2800" i="1" dirty="0" err="1" smtClean="0"/>
              <a:t>Epiphany</a:t>
            </a:r>
            <a:r>
              <a:rPr lang="it-IT" sz="2800" i="1" dirty="0" smtClean="0"/>
              <a:t>’s night ( 6th </a:t>
            </a:r>
            <a:r>
              <a:rPr lang="it-IT" sz="2800" i="1" dirty="0" err="1" smtClean="0"/>
              <a:t>Januar</a:t>
            </a:r>
            <a:r>
              <a:rPr lang="it-IT" sz="2800" i="1" dirty="0" smtClean="0"/>
              <a:t> ) </a:t>
            </a:r>
            <a:r>
              <a:rPr lang="it-IT" sz="2800" i="1" dirty="0" err="1" smtClean="0"/>
              <a:t>gives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to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all</a:t>
            </a:r>
            <a:r>
              <a:rPr lang="it-IT" sz="2800" i="1" dirty="0" smtClean="0"/>
              <a:t> the </a:t>
            </a:r>
            <a:r>
              <a:rPr lang="it-IT" sz="2800" i="1" dirty="0" err="1" smtClean="0"/>
              <a:t>good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children</a:t>
            </a:r>
            <a:r>
              <a:rPr lang="it-IT" sz="2800" i="1" dirty="0" smtClean="0"/>
              <a:t> a </a:t>
            </a:r>
            <a:r>
              <a:rPr lang="it-IT" sz="2800" i="1" dirty="0" err="1" smtClean="0"/>
              <a:t>gift</a:t>
            </a:r>
            <a:r>
              <a:rPr lang="it-IT" sz="2800" i="1" dirty="0" smtClean="0"/>
              <a:t> and </a:t>
            </a:r>
            <a:r>
              <a:rPr lang="it-IT" sz="2800" i="1" dirty="0" err="1" smtClean="0"/>
              <a:t>to</a:t>
            </a:r>
            <a:r>
              <a:rPr lang="it-IT" sz="2800" i="1" dirty="0" smtClean="0"/>
              <a:t> the bad </a:t>
            </a:r>
            <a:r>
              <a:rPr lang="it-IT" sz="2800" i="1" dirty="0" err="1" smtClean="0"/>
              <a:t>ones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coal</a:t>
            </a:r>
            <a:r>
              <a:rPr lang="it-IT" sz="2800" i="1" dirty="0" smtClean="0"/>
              <a:t> and </a:t>
            </a:r>
            <a:r>
              <a:rPr lang="it-IT" sz="2800" i="1" dirty="0" err="1" smtClean="0"/>
              <a:t>ashes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instead</a:t>
            </a:r>
            <a:r>
              <a:rPr lang="it-IT" sz="2800" i="1" dirty="0" smtClean="0"/>
              <a:t>. </a:t>
            </a:r>
            <a:r>
              <a:rPr lang="it-IT" sz="2800" dirty="0" smtClean="0"/>
              <a:t/>
            </a:r>
            <a:br>
              <a:rPr lang="it-IT" sz="2800" dirty="0" smtClean="0"/>
            </a:br>
            <a:endParaRPr lang="it-IT" sz="2800" dirty="0"/>
          </a:p>
        </p:txBody>
      </p:sp>
      <p:pic>
        <p:nvPicPr>
          <p:cNvPr id="4" name="Immagine 3" descr="bef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17898">
            <a:off x="4972470" y="764096"/>
            <a:ext cx="2630790" cy="26080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756592" y="980728"/>
            <a:ext cx="4321578" cy="76249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</a:t>
            </a:r>
            <a:r>
              <a:rPr lang="it-IT" sz="4000" b="1" u="sng" dirty="0" smtClean="0">
                <a:solidFill>
                  <a:srgbClr val="FF0000"/>
                </a:solidFill>
              </a:rPr>
              <a:t>Polacchini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 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 /</a:t>
            </a:r>
            <a:r>
              <a:rPr lang="it-IT" dirty="0" err="1" smtClean="0">
                <a:solidFill>
                  <a:srgbClr val="FF0000"/>
                </a:solidFill>
              </a:rPr>
              <a:t>polak</a:t>
            </a:r>
            <a:r>
              <a:rPr lang="it-IT" dirty="0" smtClean="0">
                <a:solidFill>
                  <a:srgbClr val="FF0000"/>
                </a:solidFill>
              </a:rPr>
              <a:t>’</a:t>
            </a:r>
            <a:r>
              <a:rPr lang="it-IT" dirty="0" err="1" smtClean="0">
                <a:solidFill>
                  <a:srgbClr val="FF0000"/>
                </a:solidFill>
              </a:rPr>
              <a:t>kini</a:t>
            </a:r>
            <a:r>
              <a:rPr lang="it-IT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2924944"/>
            <a:ext cx="4583360" cy="348498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i="1" dirty="0" smtClean="0"/>
              <a:t>   No.. </a:t>
            </a:r>
            <a:r>
              <a:rPr lang="it-IT" i="1" dirty="0" err="1" smtClean="0"/>
              <a:t>We</a:t>
            </a:r>
            <a:r>
              <a:rPr lang="it-IT" i="1" dirty="0" smtClean="0"/>
              <a:t> are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talking</a:t>
            </a:r>
            <a:r>
              <a:rPr lang="it-IT" i="1" dirty="0" smtClean="0"/>
              <a:t> </a:t>
            </a:r>
          </a:p>
          <a:p>
            <a:pPr algn="just">
              <a:buNone/>
            </a:pPr>
            <a:r>
              <a:rPr lang="it-IT" i="1" dirty="0"/>
              <a:t> </a:t>
            </a:r>
            <a:r>
              <a:rPr lang="it-IT" i="1" dirty="0" smtClean="0"/>
              <a:t>   </a:t>
            </a:r>
            <a:r>
              <a:rPr lang="it-IT" i="1" dirty="0" err="1" smtClean="0"/>
              <a:t>about</a:t>
            </a:r>
            <a:r>
              <a:rPr lang="it-IT" i="1" dirty="0"/>
              <a:t> </a:t>
            </a:r>
            <a:r>
              <a:rPr lang="it-IT" i="1" dirty="0" err="1" smtClean="0"/>
              <a:t>Polish</a:t>
            </a:r>
            <a:r>
              <a:rPr lang="it-IT" i="1" dirty="0" smtClean="0"/>
              <a:t> </a:t>
            </a:r>
            <a:r>
              <a:rPr lang="it-IT" i="1" dirty="0" err="1" smtClean="0"/>
              <a:t>children</a:t>
            </a:r>
            <a:r>
              <a:rPr lang="it-IT" i="1" dirty="0" smtClean="0"/>
              <a:t>.</a:t>
            </a:r>
          </a:p>
          <a:p>
            <a:pPr algn="just">
              <a:buNone/>
            </a:pPr>
            <a:r>
              <a:rPr lang="it-IT" i="1" dirty="0" smtClean="0"/>
              <a:t> </a:t>
            </a:r>
            <a:r>
              <a:rPr lang="it-IT" i="1" dirty="0"/>
              <a:t> </a:t>
            </a:r>
            <a:r>
              <a:rPr lang="it-IT" i="1" dirty="0" smtClean="0"/>
              <a:t> </a:t>
            </a:r>
            <a:r>
              <a:rPr lang="it-IT" i="1" dirty="0" err="1" smtClean="0"/>
              <a:t>These</a:t>
            </a:r>
            <a:r>
              <a:rPr lang="it-IT" i="1" dirty="0" smtClean="0"/>
              <a:t> are </a:t>
            </a:r>
            <a:r>
              <a:rPr lang="it-IT" i="1" dirty="0" err="1" smtClean="0"/>
              <a:t>high-laced</a:t>
            </a:r>
            <a:r>
              <a:rPr lang="it-IT" i="1" dirty="0" smtClean="0"/>
              <a:t> </a:t>
            </a:r>
            <a:r>
              <a:rPr lang="it-IT" i="1" dirty="0" err="1" smtClean="0"/>
              <a:t>boots</a:t>
            </a:r>
            <a:r>
              <a:rPr lang="it-IT" i="1" dirty="0" smtClean="0"/>
              <a:t> </a:t>
            </a:r>
            <a:r>
              <a:rPr lang="it-IT" i="1" dirty="0" err="1" smtClean="0"/>
              <a:t>very</a:t>
            </a:r>
            <a:r>
              <a:rPr lang="it-IT" i="1" dirty="0" smtClean="0"/>
              <a:t> common and</a:t>
            </a:r>
          </a:p>
          <a:p>
            <a:pPr algn="just">
              <a:buNone/>
            </a:pPr>
            <a:r>
              <a:rPr lang="it-IT" i="1" dirty="0"/>
              <a:t> </a:t>
            </a:r>
            <a:r>
              <a:rPr lang="it-IT" i="1" dirty="0" smtClean="0"/>
              <a:t>   </a:t>
            </a:r>
            <a:r>
              <a:rPr lang="it-IT" i="1" dirty="0" err="1" smtClean="0"/>
              <a:t>fashionable</a:t>
            </a:r>
            <a:r>
              <a:rPr lang="it-IT" i="1" dirty="0" smtClean="0"/>
              <a:t> in Italy.</a:t>
            </a:r>
          </a:p>
          <a:p>
            <a:pPr algn="just">
              <a:buNone/>
            </a:pPr>
            <a:r>
              <a:rPr lang="it-IT" i="1" dirty="0" smtClean="0"/>
              <a:t> </a:t>
            </a:r>
            <a:br>
              <a:rPr lang="it-IT" i="1" dirty="0" smtClean="0"/>
            </a:br>
            <a:endParaRPr lang="it-IT" i="1" dirty="0"/>
          </a:p>
        </p:txBody>
      </p:sp>
      <p:pic>
        <p:nvPicPr>
          <p:cNvPr id="4" name="Immagine 3" descr="polacchine uom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37549">
            <a:off x="4991164" y="827999"/>
            <a:ext cx="2607925" cy="25455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116632" y="692696"/>
            <a:ext cx="5040560" cy="1143000"/>
          </a:xfrm>
        </p:spPr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FF0000"/>
                </a:solidFill>
              </a:rPr>
              <a:t>Frana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/’frana</a:t>
            </a:r>
            <a:r>
              <a:rPr lang="it-IT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2724944"/>
            <a:ext cx="4186808" cy="41330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400" dirty="0" smtClean="0"/>
              <a:t>     </a:t>
            </a:r>
            <a:r>
              <a:rPr lang="it-IT" sz="2400" i="1" dirty="0" err="1" smtClean="0"/>
              <a:t>Literally</a:t>
            </a:r>
            <a:r>
              <a:rPr lang="it-IT" sz="2400" i="1" dirty="0" smtClean="0"/>
              <a:t>:  “</a:t>
            </a:r>
            <a:r>
              <a:rPr lang="it-IT" sz="2400" i="1" dirty="0" err="1" smtClean="0"/>
              <a:t>landslipt</a:t>
            </a:r>
            <a:r>
              <a:rPr lang="it-IT" sz="2400" i="1" dirty="0" smtClean="0"/>
              <a:t>”, </a:t>
            </a:r>
            <a:r>
              <a:rPr lang="it-IT" sz="2400" i="1" dirty="0" err="1" smtClean="0"/>
              <a:t>but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also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it</a:t>
            </a:r>
            <a:r>
              <a:rPr lang="it-IT" sz="2400" i="1" dirty="0" smtClean="0"/>
              <a:t> can </a:t>
            </a:r>
            <a:r>
              <a:rPr lang="it-IT" sz="2400" i="1" dirty="0" err="1" smtClean="0"/>
              <a:t>be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used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as</a:t>
            </a:r>
            <a:r>
              <a:rPr lang="it-IT" sz="2400" i="1" dirty="0" smtClean="0"/>
              <a:t> a word </a:t>
            </a:r>
            <a:r>
              <a:rPr lang="it-IT" sz="2400" i="1" dirty="0" err="1" smtClean="0"/>
              <a:t>to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describe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someone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who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is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hopeless</a:t>
            </a:r>
            <a:r>
              <a:rPr lang="it-IT" sz="2400" i="1" dirty="0" smtClean="0"/>
              <a:t>, </a:t>
            </a:r>
            <a:r>
              <a:rPr lang="it-IT" sz="2400" i="1" dirty="0" err="1"/>
              <a:t>i</a:t>
            </a:r>
            <a:r>
              <a:rPr lang="it-IT" sz="2400" i="1" dirty="0" err="1" smtClean="0"/>
              <a:t>ncapable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of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doing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everything</a:t>
            </a:r>
            <a:r>
              <a:rPr lang="it-IT" sz="2400" i="1" dirty="0" smtClean="0"/>
              <a:t>! </a:t>
            </a:r>
          </a:p>
          <a:p>
            <a:pPr algn="just">
              <a:buNone/>
            </a:pPr>
            <a:r>
              <a:rPr lang="it-IT" sz="2400" i="1" dirty="0"/>
              <a:t> </a:t>
            </a:r>
            <a:r>
              <a:rPr lang="it-IT" sz="2400" i="1" dirty="0" smtClean="0"/>
              <a:t>    </a:t>
            </a:r>
            <a:r>
              <a:rPr lang="it-IT" sz="2400" i="1" dirty="0" err="1" smtClean="0"/>
              <a:t>Have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you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ever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met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this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kind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of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person</a:t>
            </a:r>
            <a:r>
              <a:rPr lang="it-IT" sz="2400" i="1" dirty="0" smtClean="0"/>
              <a:t>?</a:t>
            </a:r>
          </a:p>
          <a:p>
            <a:pPr algn="just">
              <a:buNone/>
            </a:pPr>
            <a:r>
              <a:rPr lang="it-IT" sz="2400" i="1" dirty="0"/>
              <a:t> </a:t>
            </a:r>
            <a:r>
              <a:rPr lang="it-IT" sz="2400" i="1" dirty="0" smtClean="0"/>
              <a:t>    </a:t>
            </a:r>
            <a:r>
              <a:rPr lang="it-IT" sz="2400" i="1" dirty="0" err="1" smtClean="0"/>
              <a:t>Yep</a:t>
            </a:r>
            <a:r>
              <a:rPr lang="it-IT" sz="2400" i="1" dirty="0" smtClean="0"/>
              <a:t>.. </a:t>
            </a:r>
            <a:r>
              <a:rPr lang="it-IT" sz="2400" i="1" dirty="0" err="1" smtClean="0"/>
              <a:t>Now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you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have</a:t>
            </a:r>
            <a:r>
              <a:rPr lang="it-IT" sz="2400" i="1" dirty="0" smtClean="0"/>
              <a:t> the </a:t>
            </a:r>
            <a:r>
              <a:rPr lang="it-IT" sz="2400" i="1" dirty="0" err="1" smtClean="0"/>
              <a:t>exact</a:t>
            </a:r>
            <a:r>
              <a:rPr lang="it-IT" sz="2400" i="1" dirty="0" smtClean="0"/>
              <a:t> word </a:t>
            </a:r>
            <a:r>
              <a:rPr lang="it-IT" sz="2400" i="1" dirty="0" err="1" smtClean="0"/>
              <a:t>to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call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him</a:t>
            </a:r>
            <a:r>
              <a:rPr lang="it-IT" sz="2400" i="1" dirty="0" smtClean="0"/>
              <a:t>/</a:t>
            </a:r>
            <a:r>
              <a:rPr lang="it-IT" sz="2400" i="1" dirty="0" err="1" smtClean="0"/>
              <a:t>her</a:t>
            </a:r>
            <a:r>
              <a:rPr lang="it-IT" sz="2400" i="1" dirty="0" smtClean="0"/>
              <a:t>.</a:t>
            </a:r>
            <a:endParaRPr lang="it-IT" sz="2400" i="1" dirty="0"/>
          </a:p>
        </p:txBody>
      </p:sp>
      <p:pic>
        <p:nvPicPr>
          <p:cNvPr id="4" name="Immagine 3" descr="fr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12026">
            <a:off x="4973933" y="833911"/>
            <a:ext cx="2620101" cy="25294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21421136">
            <a:off x="285193" y="606116"/>
            <a:ext cx="2444526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br>
              <a:rPr lang="it-IT" dirty="0" smtClean="0"/>
            </a:br>
            <a:r>
              <a:rPr lang="it-IT" b="1" u="sng" dirty="0" smtClean="0">
                <a:solidFill>
                  <a:srgbClr val="FF0000"/>
                </a:solidFill>
              </a:rPr>
              <a:t>Lampara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/</a:t>
            </a:r>
            <a:r>
              <a:rPr lang="it-IT" dirty="0" err="1" smtClean="0">
                <a:solidFill>
                  <a:srgbClr val="FF0000"/>
                </a:solidFill>
              </a:rPr>
              <a:t>lam</a:t>
            </a:r>
            <a:r>
              <a:rPr lang="it-IT" dirty="0" smtClean="0">
                <a:solidFill>
                  <a:srgbClr val="FF0000"/>
                </a:solidFill>
              </a:rPr>
              <a:t>’para</a:t>
            </a:r>
            <a:r>
              <a:rPr lang="it-IT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852936"/>
            <a:ext cx="3816424" cy="3273227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</a:t>
            </a:r>
            <a:r>
              <a:rPr lang="it-IT" i="1" dirty="0" err="1" smtClean="0"/>
              <a:t>It’s</a:t>
            </a:r>
            <a:r>
              <a:rPr lang="it-IT" i="1" dirty="0" smtClean="0"/>
              <a:t> a </a:t>
            </a:r>
            <a:r>
              <a:rPr lang="it-IT" i="1" dirty="0" err="1" smtClean="0"/>
              <a:t>particular</a:t>
            </a:r>
            <a:r>
              <a:rPr lang="it-IT" i="1" dirty="0" smtClean="0"/>
              <a:t> </a:t>
            </a:r>
            <a:r>
              <a:rPr lang="it-IT" i="1" dirty="0" err="1" smtClean="0"/>
              <a:t>kind</a:t>
            </a:r>
            <a:r>
              <a:rPr lang="it-IT" i="1" dirty="0" smtClean="0"/>
              <a:t> </a:t>
            </a:r>
            <a:r>
              <a:rPr lang="it-IT" i="1" err="1" smtClean="0"/>
              <a:t>of</a:t>
            </a:r>
            <a:r>
              <a:rPr lang="it-IT" i="1" smtClean="0"/>
              <a:t> </a:t>
            </a:r>
            <a:r>
              <a:rPr lang="it-IT" i="1" smtClean="0"/>
              <a:t>light</a:t>
            </a:r>
            <a:r>
              <a:rPr lang="it-IT" i="1" smtClean="0"/>
              <a:t> </a:t>
            </a:r>
            <a:r>
              <a:rPr lang="it-IT" i="1" dirty="0" err="1" smtClean="0"/>
              <a:t>used</a:t>
            </a:r>
            <a:r>
              <a:rPr lang="it-IT" i="1" dirty="0" smtClean="0"/>
              <a:t> for </a:t>
            </a:r>
            <a:r>
              <a:rPr lang="it-IT" i="1" dirty="0" err="1" smtClean="0"/>
              <a:t>fishing</a:t>
            </a:r>
            <a:r>
              <a:rPr lang="it-IT" i="1" dirty="0" smtClean="0"/>
              <a:t> by </a:t>
            </a:r>
            <a:r>
              <a:rPr lang="it-IT" i="1" dirty="0" err="1" smtClean="0"/>
              <a:t>lamplight</a:t>
            </a:r>
            <a:r>
              <a:rPr lang="it-IT" i="1" dirty="0" smtClean="0"/>
              <a:t> in </a:t>
            </a:r>
            <a:r>
              <a:rPr lang="it-IT" i="1" dirty="0" err="1" smtClean="0"/>
              <a:t>Mediterranean</a:t>
            </a:r>
            <a:r>
              <a:rPr lang="it-IT" i="1" dirty="0" smtClean="0"/>
              <a:t>. </a:t>
            </a:r>
            <a:endParaRPr lang="it-IT" i="1" dirty="0"/>
          </a:p>
        </p:txBody>
      </p:sp>
      <p:pic>
        <p:nvPicPr>
          <p:cNvPr id="4" name="Immagine 3" descr="lampa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70777">
            <a:off x="4995867" y="832200"/>
            <a:ext cx="2536641" cy="2457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21006725">
            <a:off x="331797" y="818688"/>
            <a:ext cx="240493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r>
              <a:rPr lang="it-IT" b="1" u="sng" dirty="0" err="1" smtClean="0">
                <a:solidFill>
                  <a:srgbClr val="FF0000"/>
                </a:solidFill>
              </a:rPr>
              <a:t>Spagnarsi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solidFill>
                  <a:srgbClr val="FF0000"/>
                </a:solidFill>
              </a:rPr>
              <a:t>/‘</a:t>
            </a:r>
            <a:r>
              <a:rPr lang="it-IT" dirty="0" err="1" smtClean="0">
                <a:solidFill>
                  <a:srgbClr val="FF0000"/>
                </a:solidFill>
              </a:rPr>
              <a:t>spaɲarsi</a:t>
            </a:r>
            <a:r>
              <a:rPr lang="it-IT" dirty="0" smtClean="0">
                <a:solidFill>
                  <a:srgbClr val="FF0000"/>
                </a:solidFill>
              </a:rPr>
              <a:t>/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2852936"/>
            <a:ext cx="3960440" cy="36724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400" dirty="0" smtClean="0"/>
              <a:t>     </a:t>
            </a:r>
            <a:r>
              <a:rPr lang="it-IT" sz="2400" i="1" dirty="0" err="1" smtClean="0"/>
              <a:t>This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means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to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be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afraid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of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something</a:t>
            </a:r>
            <a:r>
              <a:rPr lang="it-IT" sz="2400" i="1" dirty="0" smtClean="0"/>
              <a:t> or </a:t>
            </a:r>
            <a:r>
              <a:rPr lang="it-IT" sz="2400" i="1" dirty="0" err="1" smtClean="0"/>
              <a:t>someone</a:t>
            </a:r>
            <a:r>
              <a:rPr lang="it-IT" sz="2400" i="1" dirty="0" smtClean="0"/>
              <a:t>. </a:t>
            </a:r>
          </a:p>
          <a:p>
            <a:pPr algn="just">
              <a:buNone/>
            </a:pPr>
            <a:r>
              <a:rPr lang="it-IT" sz="2400" i="1" dirty="0"/>
              <a:t> </a:t>
            </a:r>
            <a:r>
              <a:rPr lang="it-IT" sz="2400" i="1" dirty="0" smtClean="0"/>
              <a:t>     The </a:t>
            </a:r>
            <a:r>
              <a:rPr lang="it-IT" sz="2400" i="1" dirty="0" err="1" smtClean="0"/>
              <a:t>fact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that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this</a:t>
            </a:r>
            <a:r>
              <a:rPr lang="it-IT" sz="2400" i="1" dirty="0" smtClean="0"/>
              <a:t> word </a:t>
            </a:r>
            <a:r>
              <a:rPr lang="it-IT" sz="2400" i="1" dirty="0" err="1" smtClean="0"/>
              <a:t>comes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from</a:t>
            </a:r>
            <a:r>
              <a:rPr lang="it-IT" sz="2400" i="1" dirty="0" smtClean="0"/>
              <a:t> “ Spagna” </a:t>
            </a:r>
            <a:r>
              <a:rPr lang="it-IT" sz="2400" i="1" dirty="0" err="1" smtClean="0"/>
              <a:t>is</a:t>
            </a:r>
            <a:r>
              <a:rPr lang="it-IT" sz="2400" i="1" dirty="0" smtClean="0"/>
              <a:t>  </a:t>
            </a:r>
            <a:r>
              <a:rPr lang="it-IT" sz="2400" i="1" dirty="0" err="1" smtClean="0"/>
              <a:t>linked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to</a:t>
            </a:r>
            <a:r>
              <a:rPr lang="it-IT" sz="2400" i="1" dirty="0" smtClean="0"/>
              <a:t> the </a:t>
            </a:r>
            <a:r>
              <a:rPr lang="it-IT" sz="2400" i="1" dirty="0" err="1" smtClean="0"/>
              <a:t>Spanish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invasion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of</a:t>
            </a:r>
            <a:r>
              <a:rPr lang="it-IT" sz="2400" i="1" dirty="0" smtClean="0"/>
              <a:t>  the </a:t>
            </a:r>
            <a:r>
              <a:rPr lang="it-IT" sz="2400" i="1" dirty="0" err="1" smtClean="0"/>
              <a:t>past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century</a:t>
            </a:r>
            <a:r>
              <a:rPr lang="it-IT" sz="2400" i="1" dirty="0" smtClean="0"/>
              <a:t>, in </a:t>
            </a:r>
            <a:r>
              <a:rPr lang="it-IT" sz="2400" i="1" dirty="0" err="1" smtClean="0"/>
              <a:t>fact</a:t>
            </a:r>
            <a:r>
              <a:rPr lang="it-IT" sz="2400" i="1" dirty="0" smtClean="0"/>
              <a:t> , </a:t>
            </a:r>
            <a:r>
              <a:rPr lang="it-IT" sz="2400" i="1" dirty="0" err="1" smtClean="0"/>
              <a:t>it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sounds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like</a:t>
            </a:r>
            <a:r>
              <a:rPr lang="it-IT" sz="2400" i="1" dirty="0" smtClean="0"/>
              <a:t> “ </a:t>
            </a:r>
            <a:r>
              <a:rPr lang="it-IT" sz="2400" i="1" dirty="0" err="1" smtClean="0"/>
              <a:t>to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be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frightened</a:t>
            </a:r>
            <a:r>
              <a:rPr lang="it-IT" sz="2400" i="1" dirty="0" smtClean="0"/>
              <a:t>  </a:t>
            </a:r>
            <a:r>
              <a:rPr lang="it-IT" sz="2400" i="1" dirty="0" err="1" smtClean="0"/>
              <a:t>by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Spanish</a:t>
            </a:r>
            <a:r>
              <a:rPr lang="it-IT" sz="2400" i="1" dirty="0" smtClean="0"/>
              <a:t>”</a:t>
            </a:r>
            <a:endParaRPr lang="it-IT" sz="2400" i="1" dirty="0"/>
          </a:p>
        </p:txBody>
      </p:sp>
      <p:pic>
        <p:nvPicPr>
          <p:cNvPr id="4" name="Immagine 3" descr="pa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76847">
            <a:off x="4999792" y="760299"/>
            <a:ext cx="2528329" cy="26643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21147458">
            <a:off x="388842" y="762924"/>
            <a:ext cx="2242592" cy="1143000"/>
          </a:xfrm>
        </p:spPr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FF0000"/>
                </a:solidFill>
              </a:rPr>
              <a:t>Trullo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/’trullo</a:t>
            </a:r>
            <a:r>
              <a:rPr lang="it-IT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2780928"/>
            <a:ext cx="3960440" cy="3345235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dirty="0" smtClean="0"/>
              <a:t>    </a:t>
            </a:r>
            <a:r>
              <a:rPr lang="it-IT" i="1" dirty="0" err="1" smtClean="0"/>
              <a:t>Have</a:t>
            </a:r>
            <a:r>
              <a:rPr lang="it-IT" i="1" dirty="0" smtClean="0"/>
              <a:t> </a:t>
            </a:r>
            <a:r>
              <a:rPr lang="it-IT" i="1" dirty="0" err="1" smtClean="0"/>
              <a:t>you</a:t>
            </a:r>
            <a:r>
              <a:rPr lang="it-IT" i="1" dirty="0" smtClean="0"/>
              <a:t> </a:t>
            </a:r>
            <a:r>
              <a:rPr lang="it-IT" i="1" dirty="0" err="1" smtClean="0"/>
              <a:t>ever</a:t>
            </a:r>
            <a:r>
              <a:rPr lang="it-IT" i="1" dirty="0" smtClean="0"/>
              <a:t> </a:t>
            </a:r>
            <a:r>
              <a:rPr lang="it-IT" i="1" dirty="0" err="1" smtClean="0"/>
              <a:t>seen</a:t>
            </a:r>
            <a:r>
              <a:rPr lang="it-IT" i="1" dirty="0" smtClean="0"/>
              <a:t> </a:t>
            </a:r>
            <a:r>
              <a:rPr lang="it-IT" i="1" dirty="0" err="1" smtClean="0"/>
              <a:t>this</a:t>
            </a:r>
            <a:r>
              <a:rPr lang="it-IT" i="1" dirty="0" smtClean="0"/>
              <a:t> </a:t>
            </a:r>
            <a:r>
              <a:rPr lang="it-IT" i="1" dirty="0" err="1" smtClean="0"/>
              <a:t>ones</a:t>
            </a:r>
            <a:r>
              <a:rPr lang="it-IT" i="1" dirty="0" smtClean="0"/>
              <a:t>? </a:t>
            </a:r>
            <a:r>
              <a:rPr lang="it-IT" i="1" dirty="0" err="1" smtClean="0"/>
              <a:t>It</a:t>
            </a:r>
            <a:r>
              <a:rPr lang="it-IT" i="1" dirty="0" smtClean="0"/>
              <a:t>’s a </a:t>
            </a:r>
            <a:r>
              <a:rPr lang="it-IT" i="1" dirty="0" err="1" smtClean="0"/>
              <a:t>particular</a:t>
            </a:r>
            <a:r>
              <a:rPr lang="it-IT" i="1" dirty="0" smtClean="0"/>
              <a:t> building, a  </a:t>
            </a:r>
            <a:r>
              <a:rPr lang="en-US" i="1" dirty="0"/>
              <a:t>cylindrical house with conical </a:t>
            </a:r>
            <a:r>
              <a:rPr lang="en-US" i="1" dirty="0" smtClean="0"/>
              <a:t>roof which is typical in a place in the south of Italy.</a:t>
            </a:r>
            <a:endParaRPr lang="it-IT" i="1" dirty="0"/>
          </a:p>
        </p:txBody>
      </p:sp>
      <p:pic>
        <p:nvPicPr>
          <p:cNvPr id="4" name="Immagine 3" descr="trulli_ASchi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16223">
            <a:off x="4980347" y="834234"/>
            <a:ext cx="2613567" cy="25294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497</Words>
  <Application>Microsoft Office PowerPoint</Application>
  <PresentationFormat>Presentazione su schermo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Italian  untranslatable  words</vt:lpstr>
      <vt:lpstr>Presentazione standard di PowerPoint</vt:lpstr>
      <vt:lpstr>Ponte /’ponte/</vt:lpstr>
      <vt:lpstr>  Befana     /be’fa:na/</vt:lpstr>
      <vt:lpstr>  Polacchini    /polak’kini/</vt:lpstr>
      <vt:lpstr>Frana /’frana/</vt:lpstr>
      <vt:lpstr>  Lampara /lam’para/</vt:lpstr>
      <vt:lpstr> Spagnarsi /‘spaɲarsi/</vt:lpstr>
      <vt:lpstr>Trullo /’trullo/</vt:lpstr>
      <vt:lpstr>Brigante   /bri’gante/</vt:lpstr>
      <vt:lpstr>Mammismo   /mam’mizmo/</vt:lpstr>
      <vt:lpstr>Pignatta  /piɲ’ɲatta/</vt:lpstr>
      <vt:lpstr>Mah! /ma:/</vt:lpstr>
      <vt:lpstr>  Ti voglio bene /ti voʎio ‘bene/</vt:lpstr>
      <vt:lpstr>Frago /’frago/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Home</dc:creator>
  <cp:lastModifiedBy>Emanuele</cp:lastModifiedBy>
  <cp:revision>85</cp:revision>
  <dcterms:created xsi:type="dcterms:W3CDTF">2014-04-12T12:15:54Z</dcterms:created>
  <dcterms:modified xsi:type="dcterms:W3CDTF">2014-05-04T22:23:03Z</dcterms:modified>
</cp:coreProperties>
</file>